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sldIdLst>
    <p:sldId id="256" r:id="rId2"/>
    <p:sldId id="257" r:id="rId3"/>
    <p:sldId id="258" r:id="rId4"/>
    <p:sldId id="261" r:id="rId5"/>
    <p:sldId id="262" r:id="rId6"/>
    <p:sldId id="264" r:id="rId7"/>
    <p:sldId id="266" r:id="rId8"/>
    <p:sldId id="26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30"/>
  </p:normalViewPr>
  <p:slideViewPr>
    <p:cSldViewPr snapToGrid="0">
      <p:cViewPr varScale="1">
        <p:scale>
          <a:sx n="113" d="100"/>
          <a:sy n="113" d="100"/>
        </p:scale>
        <p:origin x="6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2526-8E52-2474-E650-458407A5517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2996E10-1075-99E4-252F-7908572E99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F23B700-07A9-51AE-5649-9FEB7494AA31}"/>
              </a:ext>
            </a:extLst>
          </p:cNvPr>
          <p:cNvSpPr>
            <a:spLocks noGrp="1"/>
          </p:cNvSpPr>
          <p:nvPr>
            <p:ph type="dt" sz="half" idx="10"/>
          </p:nvPr>
        </p:nvSpPr>
        <p:spPr/>
        <p:txBody>
          <a:bodyPr/>
          <a:lstStyle/>
          <a:p>
            <a:fld id="{A1E45834-53BD-4C8F-B791-CD5378F4150E}" type="datetimeFigureOut">
              <a:rPr lang="en-US" smtClean="0"/>
              <a:t>9/20/23</a:t>
            </a:fld>
            <a:endParaRPr lang="en-US"/>
          </a:p>
        </p:txBody>
      </p:sp>
      <p:sp>
        <p:nvSpPr>
          <p:cNvPr id="5" name="Footer Placeholder 4">
            <a:extLst>
              <a:ext uri="{FF2B5EF4-FFF2-40B4-BE49-F238E27FC236}">
                <a16:creationId xmlns:a16="http://schemas.microsoft.com/office/drawing/2014/main" id="{EC77824F-FA0D-0133-5E0C-CC31B1488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26CE0-A812-774F-6759-7E9058D6CBEE}"/>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783224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1947F-FA00-7EFF-2DA0-6FBEF8F3446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23384DA-B901-AF20-0D63-024C8807BDC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2D7A0B-366B-9BC0-0C7C-0A9671D91B4B}"/>
              </a:ext>
            </a:extLst>
          </p:cNvPr>
          <p:cNvSpPr>
            <a:spLocks noGrp="1"/>
          </p:cNvSpPr>
          <p:nvPr>
            <p:ph type="dt" sz="half" idx="10"/>
          </p:nvPr>
        </p:nvSpPr>
        <p:spPr/>
        <p:txBody>
          <a:bodyPr/>
          <a:lstStyle/>
          <a:p>
            <a:fld id="{A1E45834-53BD-4C8F-B791-CD5378F4150E}" type="datetimeFigureOut">
              <a:rPr lang="en-US" smtClean="0"/>
              <a:t>9/20/23</a:t>
            </a:fld>
            <a:endParaRPr lang="en-US"/>
          </a:p>
        </p:txBody>
      </p:sp>
      <p:sp>
        <p:nvSpPr>
          <p:cNvPr id="5" name="Footer Placeholder 4">
            <a:extLst>
              <a:ext uri="{FF2B5EF4-FFF2-40B4-BE49-F238E27FC236}">
                <a16:creationId xmlns:a16="http://schemas.microsoft.com/office/drawing/2014/main" id="{085818D0-61D5-D680-254C-BD8232C9A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E1B61-6A15-F858-9B18-2A088C34743A}"/>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439564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3E9C20-3517-ABA6-4DC3-7772701F46E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D685F45-38F3-0F0B-AD9F-39FA43CD69E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EDEE97-A76D-5CAB-E027-4491EC779BC0}"/>
              </a:ext>
            </a:extLst>
          </p:cNvPr>
          <p:cNvSpPr>
            <a:spLocks noGrp="1"/>
          </p:cNvSpPr>
          <p:nvPr>
            <p:ph type="dt" sz="half" idx="10"/>
          </p:nvPr>
        </p:nvSpPr>
        <p:spPr/>
        <p:txBody>
          <a:bodyPr/>
          <a:lstStyle/>
          <a:p>
            <a:fld id="{A1E45834-53BD-4C8F-B791-CD5378F4150E}" type="datetimeFigureOut">
              <a:rPr lang="en-US" smtClean="0"/>
              <a:t>9/20/23</a:t>
            </a:fld>
            <a:endParaRPr lang="en-US"/>
          </a:p>
        </p:txBody>
      </p:sp>
      <p:sp>
        <p:nvSpPr>
          <p:cNvPr id="5" name="Footer Placeholder 4">
            <a:extLst>
              <a:ext uri="{FF2B5EF4-FFF2-40B4-BE49-F238E27FC236}">
                <a16:creationId xmlns:a16="http://schemas.microsoft.com/office/drawing/2014/main" id="{48A29A18-93E1-F837-12EB-C85DB48060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D1AA0-12A9-C01E-7B4F-70736E700EBD}"/>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459871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E02A3-F309-4DED-7AF1-5ABEFA5D6C5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9C503EB-7587-C2D7-BB5C-539B96AB892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2CAB405-06EE-AB02-8B9E-2B3052DC5EF2}"/>
              </a:ext>
            </a:extLst>
          </p:cNvPr>
          <p:cNvSpPr>
            <a:spLocks noGrp="1"/>
          </p:cNvSpPr>
          <p:nvPr>
            <p:ph type="dt" sz="half" idx="10"/>
          </p:nvPr>
        </p:nvSpPr>
        <p:spPr/>
        <p:txBody>
          <a:bodyPr/>
          <a:lstStyle/>
          <a:p>
            <a:fld id="{A1E45834-53BD-4C8F-B791-CD5378F4150E}" type="datetimeFigureOut">
              <a:rPr lang="en-US" smtClean="0"/>
              <a:t>9/20/23</a:t>
            </a:fld>
            <a:endParaRPr lang="en-US"/>
          </a:p>
        </p:txBody>
      </p:sp>
      <p:sp>
        <p:nvSpPr>
          <p:cNvPr id="5" name="Footer Placeholder 4">
            <a:extLst>
              <a:ext uri="{FF2B5EF4-FFF2-40B4-BE49-F238E27FC236}">
                <a16:creationId xmlns:a16="http://schemas.microsoft.com/office/drawing/2014/main" id="{53299116-F6B1-6AC2-5946-566FA708D4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65B7C-50A0-80F3-44BC-F23EBB78A132}"/>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54020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78D4-B171-BBD6-9583-2EC0F68328C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E65DFFF-4FB9-E1EF-C717-21162AA391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C3B52CD-3ECF-3604-61FC-E549C6D6515D}"/>
              </a:ext>
            </a:extLst>
          </p:cNvPr>
          <p:cNvSpPr>
            <a:spLocks noGrp="1"/>
          </p:cNvSpPr>
          <p:nvPr>
            <p:ph type="dt" sz="half" idx="10"/>
          </p:nvPr>
        </p:nvSpPr>
        <p:spPr/>
        <p:txBody>
          <a:bodyPr/>
          <a:lstStyle/>
          <a:p>
            <a:fld id="{A1E45834-53BD-4C8F-B791-CD5378F4150E}" type="datetimeFigureOut">
              <a:rPr lang="en-US" smtClean="0"/>
              <a:t>9/20/23</a:t>
            </a:fld>
            <a:endParaRPr lang="en-US"/>
          </a:p>
        </p:txBody>
      </p:sp>
      <p:sp>
        <p:nvSpPr>
          <p:cNvPr id="5" name="Footer Placeholder 4">
            <a:extLst>
              <a:ext uri="{FF2B5EF4-FFF2-40B4-BE49-F238E27FC236}">
                <a16:creationId xmlns:a16="http://schemas.microsoft.com/office/drawing/2014/main" id="{66A4237D-18DE-98AC-1E50-97B985F74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341E4-FE94-B331-C7A2-93D7832834EC}"/>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72262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C004-5331-7F3B-DA2A-8677DEDB6A4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B37D02C-5B30-791E-2674-2DB20D5E1A8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84B4FCE-93FA-8F75-4BE3-AB79A178ECE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E9BEA63-200D-55AE-0FAD-0DF7B619A57A}"/>
              </a:ext>
            </a:extLst>
          </p:cNvPr>
          <p:cNvSpPr>
            <a:spLocks noGrp="1"/>
          </p:cNvSpPr>
          <p:nvPr>
            <p:ph type="dt" sz="half" idx="10"/>
          </p:nvPr>
        </p:nvSpPr>
        <p:spPr/>
        <p:txBody>
          <a:bodyPr/>
          <a:lstStyle/>
          <a:p>
            <a:fld id="{A1E45834-53BD-4C8F-B791-CD5378F4150E}" type="datetimeFigureOut">
              <a:rPr lang="en-US" smtClean="0"/>
              <a:t>9/20/23</a:t>
            </a:fld>
            <a:endParaRPr lang="en-US"/>
          </a:p>
        </p:txBody>
      </p:sp>
      <p:sp>
        <p:nvSpPr>
          <p:cNvPr id="6" name="Footer Placeholder 5">
            <a:extLst>
              <a:ext uri="{FF2B5EF4-FFF2-40B4-BE49-F238E27FC236}">
                <a16:creationId xmlns:a16="http://schemas.microsoft.com/office/drawing/2014/main" id="{A821089F-9A0E-F16E-B0AE-AE9E2AD8F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544753-63B7-C4F7-EE8D-F4927CA3A6ED}"/>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941113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A28E0-655A-E3BF-108E-91F06F225CC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0CC2B01-1C0C-CA92-EB7F-01860BB024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0CC2EC3-BE68-9EB0-B41B-017618C366A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BD9FFA6-BFDB-6CA1-EE05-508E3D8128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F7B829D-D954-99F3-D0E1-58410151707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F53C70E-A146-8B5A-91E6-89A82CA69594}"/>
              </a:ext>
            </a:extLst>
          </p:cNvPr>
          <p:cNvSpPr>
            <a:spLocks noGrp="1"/>
          </p:cNvSpPr>
          <p:nvPr>
            <p:ph type="dt" sz="half" idx="10"/>
          </p:nvPr>
        </p:nvSpPr>
        <p:spPr/>
        <p:txBody>
          <a:bodyPr/>
          <a:lstStyle/>
          <a:p>
            <a:fld id="{A1E45834-53BD-4C8F-B791-CD5378F4150E}" type="datetimeFigureOut">
              <a:rPr lang="en-US" smtClean="0"/>
              <a:t>9/20/23</a:t>
            </a:fld>
            <a:endParaRPr lang="en-US"/>
          </a:p>
        </p:txBody>
      </p:sp>
      <p:sp>
        <p:nvSpPr>
          <p:cNvPr id="8" name="Footer Placeholder 7">
            <a:extLst>
              <a:ext uri="{FF2B5EF4-FFF2-40B4-BE49-F238E27FC236}">
                <a16:creationId xmlns:a16="http://schemas.microsoft.com/office/drawing/2014/main" id="{D0FAC867-657D-E3DB-4B7F-EF30305268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7C9614-77D3-E07F-4FFB-1A947349A9E0}"/>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798547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4C4B-B8DA-10CD-9539-3B57FE7CED7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A9C6144-5432-213E-6E7C-0485195C5A7A}"/>
              </a:ext>
            </a:extLst>
          </p:cNvPr>
          <p:cNvSpPr>
            <a:spLocks noGrp="1"/>
          </p:cNvSpPr>
          <p:nvPr>
            <p:ph type="dt" sz="half" idx="10"/>
          </p:nvPr>
        </p:nvSpPr>
        <p:spPr/>
        <p:txBody>
          <a:bodyPr/>
          <a:lstStyle/>
          <a:p>
            <a:fld id="{A1E45834-53BD-4C8F-B791-CD5378F4150E}" type="datetimeFigureOut">
              <a:rPr lang="en-US" smtClean="0"/>
              <a:t>9/20/23</a:t>
            </a:fld>
            <a:endParaRPr lang="en-US"/>
          </a:p>
        </p:txBody>
      </p:sp>
      <p:sp>
        <p:nvSpPr>
          <p:cNvPr id="4" name="Footer Placeholder 3">
            <a:extLst>
              <a:ext uri="{FF2B5EF4-FFF2-40B4-BE49-F238E27FC236}">
                <a16:creationId xmlns:a16="http://schemas.microsoft.com/office/drawing/2014/main" id="{6B242B60-670B-2870-033F-CFC27B9FB2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DC3116-CF8B-18EF-639A-0C10F76A8155}"/>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846697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7DBC69-BAD4-E8D1-0484-C64C9468D345}"/>
              </a:ext>
            </a:extLst>
          </p:cNvPr>
          <p:cNvSpPr>
            <a:spLocks noGrp="1"/>
          </p:cNvSpPr>
          <p:nvPr>
            <p:ph type="dt" sz="half" idx="10"/>
          </p:nvPr>
        </p:nvSpPr>
        <p:spPr/>
        <p:txBody>
          <a:bodyPr/>
          <a:lstStyle/>
          <a:p>
            <a:fld id="{A1E45834-53BD-4C8F-B791-CD5378F4150E}" type="datetimeFigureOut">
              <a:rPr lang="en-US" smtClean="0"/>
              <a:t>9/20/23</a:t>
            </a:fld>
            <a:endParaRPr lang="en-US"/>
          </a:p>
        </p:txBody>
      </p:sp>
      <p:sp>
        <p:nvSpPr>
          <p:cNvPr id="3" name="Footer Placeholder 2">
            <a:extLst>
              <a:ext uri="{FF2B5EF4-FFF2-40B4-BE49-F238E27FC236}">
                <a16:creationId xmlns:a16="http://schemas.microsoft.com/office/drawing/2014/main" id="{804088EA-B3A0-8BD5-D76C-3A08D8D212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622A36-5DF4-8A19-4590-C99019F53280}"/>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169772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67B4-08A1-C8F7-8358-1B60F5E5F66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35E0B79-76B7-4ABB-1183-0F5857C41D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6D1A780-C292-5515-7290-3FFFAF909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FAFD9EF-9E57-4462-35EA-5C3F5FD3C839}"/>
              </a:ext>
            </a:extLst>
          </p:cNvPr>
          <p:cNvSpPr>
            <a:spLocks noGrp="1"/>
          </p:cNvSpPr>
          <p:nvPr>
            <p:ph type="dt" sz="half" idx="10"/>
          </p:nvPr>
        </p:nvSpPr>
        <p:spPr/>
        <p:txBody>
          <a:bodyPr/>
          <a:lstStyle/>
          <a:p>
            <a:fld id="{A1E45834-53BD-4C8F-B791-CD5378F4150E}" type="datetimeFigureOut">
              <a:rPr lang="en-US" smtClean="0"/>
              <a:t>9/20/23</a:t>
            </a:fld>
            <a:endParaRPr lang="en-US"/>
          </a:p>
        </p:txBody>
      </p:sp>
      <p:sp>
        <p:nvSpPr>
          <p:cNvPr id="6" name="Footer Placeholder 5">
            <a:extLst>
              <a:ext uri="{FF2B5EF4-FFF2-40B4-BE49-F238E27FC236}">
                <a16:creationId xmlns:a16="http://schemas.microsoft.com/office/drawing/2014/main" id="{96556D0A-4E8B-F7D4-F8C0-DF8197D612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8A692B-5984-99CF-7AE9-8D9045F56F2D}"/>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139439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336B3-970A-97F0-DD92-003BBEE2A50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8F1A530-3DDC-5145-0D6D-06095FAFC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E8D70E-D8A0-8788-5C1C-926D9CCFF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6DAA5B2-1D8D-01D3-0976-7E114043BC71}"/>
              </a:ext>
            </a:extLst>
          </p:cNvPr>
          <p:cNvSpPr>
            <a:spLocks noGrp="1"/>
          </p:cNvSpPr>
          <p:nvPr>
            <p:ph type="dt" sz="half" idx="10"/>
          </p:nvPr>
        </p:nvSpPr>
        <p:spPr/>
        <p:txBody>
          <a:bodyPr/>
          <a:lstStyle/>
          <a:p>
            <a:fld id="{A1E45834-53BD-4C8F-B791-CD5378F4150E}" type="datetimeFigureOut">
              <a:rPr lang="en-US" smtClean="0"/>
              <a:t>9/20/23</a:t>
            </a:fld>
            <a:endParaRPr lang="en-US"/>
          </a:p>
        </p:txBody>
      </p:sp>
      <p:sp>
        <p:nvSpPr>
          <p:cNvPr id="6" name="Footer Placeholder 5">
            <a:extLst>
              <a:ext uri="{FF2B5EF4-FFF2-40B4-BE49-F238E27FC236}">
                <a16:creationId xmlns:a16="http://schemas.microsoft.com/office/drawing/2014/main" id="{DAE337DB-AA22-31F8-2F00-1427E59A2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7DD161-C264-90CA-7F8F-5914D341CD8D}"/>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540926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C590B7-04AD-F23E-6B67-122308C40B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616A864-DE6C-8D0B-F0F7-07992D78D4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97E6FDB-A09A-A0E1-8371-3BE483BBDB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E45834-53BD-4C8F-B791-CD5378F4150E}" type="datetimeFigureOut">
              <a:rPr lang="en-US" smtClean="0"/>
              <a:t>9/20/23</a:t>
            </a:fld>
            <a:endParaRPr lang="en-US"/>
          </a:p>
        </p:txBody>
      </p:sp>
      <p:sp>
        <p:nvSpPr>
          <p:cNvPr id="5" name="Footer Placeholder 4">
            <a:extLst>
              <a:ext uri="{FF2B5EF4-FFF2-40B4-BE49-F238E27FC236}">
                <a16:creationId xmlns:a16="http://schemas.microsoft.com/office/drawing/2014/main" id="{2368A707-F756-7467-D831-13FE45F40E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B141E7-1B38-E534-F029-A3A0D38ECC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9D7796-F675-488F-AC46-C88938C80352}" type="slidenum">
              <a:rPr lang="en-US" smtClean="0"/>
              <a:t>‹#›</a:t>
            </a:fld>
            <a:endParaRPr lang="en-US"/>
          </a:p>
        </p:txBody>
      </p:sp>
    </p:spTree>
    <p:extLst>
      <p:ext uri="{BB962C8B-B14F-4D97-AF65-F5344CB8AC3E}">
        <p14:creationId xmlns:p14="http://schemas.microsoft.com/office/powerpoint/2010/main" val="273875113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steepholm.online/" TargetMode="Externa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4A3A9D-AE43-0ACE-F28A-E3A9304061FC}"/>
              </a:ext>
            </a:extLst>
          </p:cNvPr>
          <p:cNvSpPr>
            <a:spLocks noGrp="1"/>
          </p:cNvSpPr>
          <p:nvPr>
            <p:ph type="ctrTitle"/>
          </p:nvPr>
        </p:nvSpPr>
        <p:spPr>
          <a:xfrm>
            <a:off x="890338" y="640080"/>
            <a:ext cx="3734014" cy="3566160"/>
          </a:xfrm>
        </p:spPr>
        <p:txBody>
          <a:bodyPr anchor="b">
            <a:normAutofit/>
          </a:bodyPr>
          <a:lstStyle/>
          <a:p>
            <a:pPr algn="l"/>
            <a:r>
              <a:rPr lang="en-US" sz="5400" dirty="0"/>
              <a:t>Steep Holm Health &amp; Safety</a:t>
            </a:r>
          </a:p>
        </p:txBody>
      </p:sp>
      <p:sp>
        <p:nvSpPr>
          <p:cNvPr id="3" name="Subtitle 2">
            <a:extLst>
              <a:ext uri="{FF2B5EF4-FFF2-40B4-BE49-F238E27FC236}">
                <a16:creationId xmlns:a16="http://schemas.microsoft.com/office/drawing/2014/main" id="{9CCD0CFF-C2D9-9533-4BAE-2D43E8409824}"/>
              </a:ext>
            </a:extLst>
          </p:cNvPr>
          <p:cNvSpPr>
            <a:spLocks noGrp="1"/>
          </p:cNvSpPr>
          <p:nvPr>
            <p:ph type="subTitle" idx="1"/>
          </p:nvPr>
        </p:nvSpPr>
        <p:spPr>
          <a:xfrm>
            <a:off x="890339" y="4636008"/>
            <a:ext cx="3734014" cy="1572768"/>
          </a:xfrm>
        </p:spPr>
        <p:txBody>
          <a:bodyPr>
            <a:normAutofit/>
          </a:bodyPr>
          <a:lstStyle/>
          <a:p>
            <a:pPr algn="l"/>
            <a:r>
              <a:rPr lang="en-US" dirty="0"/>
              <a:t>A tour around the island</a:t>
            </a:r>
          </a:p>
        </p:txBody>
      </p:sp>
      <p:sp>
        <p:nvSpPr>
          <p:cNvPr id="2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D04EA0C-D977-139D-CE2B-41A4C597CC32}"/>
              </a:ext>
            </a:extLst>
          </p:cNvPr>
          <p:cNvPicPr>
            <a:picLocks noChangeAspect="1"/>
          </p:cNvPicPr>
          <p:nvPr/>
        </p:nvPicPr>
        <p:blipFill rotWithShape="1">
          <a:blip r:embed="rId2"/>
          <a:srcRect r="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descr="A rocky beach in the middle of a body of water&#10;&#10;Description automatically generated">
            <a:extLst>
              <a:ext uri="{FF2B5EF4-FFF2-40B4-BE49-F238E27FC236}">
                <a16:creationId xmlns:a16="http://schemas.microsoft.com/office/drawing/2014/main" id="{1E28AF3F-924E-ED93-33B5-2D4CF76183A5}"/>
              </a:ext>
            </a:extLst>
          </p:cNvPr>
          <p:cNvPicPr>
            <a:picLocks noChangeAspect="1"/>
          </p:cNvPicPr>
          <p:nvPr/>
        </p:nvPicPr>
        <p:blipFill>
          <a:blip r:embed="rId3"/>
          <a:srcRect l="12386" r="12386"/>
          <a:stretch/>
        </p:blipFill>
        <p:spPr>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5585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8F6291-5AE0-8EAD-6381-F71438BE71DF}"/>
              </a:ext>
            </a:extLst>
          </p:cNvPr>
          <p:cNvSpPr>
            <a:spLocks noGrp="1"/>
          </p:cNvSpPr>
          <p:nvPr>
            <p:ph type="title"/>
          </p:nvPr>
        </p:nvSpPr>
        <p:spPr>
          <a:xfrm>
            <a:off x="838201" y="345810"/>
            <a:ext cx="4960945" cy="1325563"/>
          </a:xfrm>
        </p:spPr>
        <p:txBody>
          <a:bodyPr>
            <a:normAutofit/>
          </a:bodyPr>
          <a:lstStyle/>
          <a:p>
            <a:r>
              <a:rPr lang="en-US" dirty="0"/>
              <a:t>Boat safety and landing</a:t>
            </a:r>
          </a:p>
        </p:txBody>
      </p:sp>
      <p:sp>
        <p:nvSpPr>
          <p:cNvPr id="3" name="Content Placeholder 2">
            <a:extLst>
              <a:ext uri="{FF2B5EF4-FFF2-40B4-BE49-F238E27FC236}">
                <a16:creationId xmlns:a16="http://schemas.microsoft.com/office/drawing/2014/main" id="{6CF913FF-F178-3976-798C-9B56652AFD98}"/>
              </a:ext>
            </a:extLst>
          </p:cNvPr>
          <p:cNvSpPr>
            <a:spLocks noGrp="1"/>
          </p:cNvSpPr>
          <p:nvPr>
            <p:ph idx="1"/>
          </p:nvPr>
        </p:nvSpPr>
        <p:spPr>
          <a:xfrm>
            <a:off x="838201" y="1591733"/>
            <a:ext cx="4933462" cy="5159023"/>
          </a:xfrm>
        </p:spPr>
        <p:txBody>
          <a:bodyPr>
            <a:normAutofit lnSpcReduction="10000"/>
          </a:bodyPr>
          <a:lstStyle/>
          <a:p>
            <a:r>
              <a:rPr lang="en-US" sz="1800" dirty="0"/>
              <a:t>Arrive early to attend the safety briefing</a:t>
            </a:r>
          </a:p>
          <a:p>
            <a:r>
              <a:rPr lang="en-US" sz="1800" dirty="0"/>
              <a:t>Wear an extra layer. It gets cold out there even on sunny days (you can take it off but can’t put it on if you don’t have anything)</a:t>
            </a:r>
          </a:p>
          <a:p>
            <a:r>
              <a:rPr lang="en-US" sz="1800" dirty="0"/>
              <a:t>Put on your life belts and secure – help is on hand – follow the instructions of the crew</a:t>
            </a:r>
          </a:p>
          <a:p>
            <a:r>
              <a:rPr lang="en-US" sz="1800" dirty="0"/>
              <a:t>Sit in the seats and hold on – it can get choppy, and we won’t sail above 5 knots wind speeds, but weather can change so bring wet resistant gear</a:t>
            </a:r>
          </a:p>
          <a:p>
            <a:r>
              <a:rPr lang="en-US" sz="1800" dirty="0"/>
              <a:t>Do not stand, sit back and enjoy the ride</a:t>
            </a:r>
          </a:p>
          <a:p>
            <a:r>
              <a:rPr lang="en-US" sz="1800" dirty="0"/>
              <a:t>The landing onto a pebble beach requires some agility</a:t>
            </a:r>
          </a:p>
          <a:p>
            <a:r>
              <a:rPr lang="en-US" sz="1800" dirty="0"/>
              <a:t>Steps are provided and move away from the shoreline to the assembly point</a:t>
            </a:r>
          </a:p>
          <a:p>
            <a:r>
              <a:rPr lang="en-US" sz="1800" dirty="0"/>
              <a:t>Steep steps up to the quay and stay away from the edge</a:t>
            </a:r>
          </a:p>
        </p:txBody>
      </p:sp>
      <p:pic>
        <p:nvPicPr>
          <p:cNvPr id="12" name="Picture 11" descr="A boat in the water&#10;&#10;Description automatically generated">
            <a:extLst>
              <a:ext uri="{FF2B5EF4-FFF2-40B4-BE49-F238E27FC236}">
                <a16:creationId xmlns:a16="http://schemas.microsoft.com/office/drawing/2014/main" id="{F316BF14-80BC-A401-1403-D72B99B6023A}"/>
              </a:ext>
            </a:extLst>
          </p:cNvPr>
          <p:cNvPicPr>
            <a:picLocks noChangeAspect="1"/>
          </p:cNvPicPr>
          <p:nvPr/>
        </p:nvPicPr>
        <p:blipFill rotWithShape="1">
          <a:blip r:embed="rId2"/>
          <a:srcRect t="28626" r="-2" b="2466"/>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63" name="Arc 6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a:extLst>
              <a:ext uri="{FF2B5EF4-FFF2-40B4-BE49-F238E27FC236}">
                <a16:creationId xmlns:a16="http://schemas.microsoft.com/office/drawing/2014/main" id="{41FA46E5-085E-FBAD-C199-0B1320EBF361}"/>
              </a:ext>
            </a:extLst>
          </p:cNvPr>
          <p:cNvPicPr>
            <a:picLocks noChangeAspect="1"/>
          </p:cNvPicPr>
          <p:nvPr/>
        </p:nvPicPr>
        <p:blipFill rotWithShape="1">
          <a:blip r:embed="rId3"/>
          <a:srcRect r="12245"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8" name="Picture 7" descr="A group of people on a rocky beach&#10;&#10;Description automatically generated">
            <a:extLst>
              <a:ext uri="{FF2B5EF4-FFF2-40B4-BE49-F238E27FC236}">
                <a16:creationId xmlns:a16="http://schemas.microsoft.com/office/drawing/2014/main" id="{9D71A1A3-B020-4B7D-069B-A0958D45617B}"/>
              </a:ext>
            </a:extLst>
          </p:cNvPr>
          <p:cNvPicPr>
            <a:picLocks noChangeAspect="1"/>
          </p:cNvPicPr>
          <p:nvPr/>
        </p:nvPicPr>
        <p:blipFill rotWithShape="1">
          <a:blip r:embed="rId4"/>
          <a:srcRect l="22058" r="30290" b="1"/>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1579126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6CAED0A-2A45-4C9C-BCDD-21A8A092C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66AABC-8146-2F00-46FB-6A6B090522C1}"/>
              </a:ext>
            </a:extLst>
          </p:cNvPr>
          <p:cNvSpPr>
            <a:spLocks noGrp="1"/>
          </p:cNvSpPr>
          <p:nvPr>
            <p:ph type="title"/>
          </p:nvPr>
        </p:nvSpPr>
        <p:spPr>
          <a:xfrm>
            <a:off x="793662" y="386930"/>
            <a:ext cx="10066122" cy="1298448"/>
          </a:xfrm>
        </p:spPr>
        <p:txBody>
          <a:bodyPr anchor="b">
            <a:normAutofit/>
          </a:bodyPr>
          <a:lstStyle/>
          <a:p>
            <a:r>
              <a:rPr lang="en-US" sz="4800"/>
              <a:t>Climb to the top</a:t>
            </a:r>
          </a:p>
        </p:txBody>
      </p:sp>
      <p:sp>
        <p:nvSpPr>
          <p:cNvPr id="18" name="Rectangle 1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7AEAD3A-6DDA-3C49-A6E0-A563E61F28CF}"/>
              </a:ext>
            </a:extLst>
          </p:cNvPr>
          <p:cNvSpPr>
            <a:spLocks noGrp="1"/>
          </p:cNvSpPr>
          <p:nvPr>
            <p:ph idx="1"/>
          </p:nvPr>
        </p:nvSpPr>
        <p:spPr>
          <a:xfrm>
            <a:off x="496920" y="2203079"/>
            <a:ext cx="4457466" cy="3995420"/>
          </a:xfrm>
        </p:spPr>
        <p:txBody>
          <a:bodyPr anchor="ctr">
            <a:normAutofit/>
          </a:bodyPr>
          <a:lstStyle/>
          <a:p>
            <a:r>
              <a:rPr lang="en-US" sz="1900" dirty="0"/>
              <a:t>Wear sturdy footwear e.g., hiking boots.  Flip flops and slippers are not suitable.</a:t>
            </a:r>
          </a:p>
          <a:p>
            <a:r>
              <a:rPr lang="en-US" sz="1900" dirty="0"/>
              <a:t>There are old rail tracks on the way up that can be slippery and a trip hazard</a:t>
            </a:r>
          </a:p>
          <a:p>
            <a:r>
              <a:rPr lang="en-US" sz="1900" dirty="0"/>
              <a:t>Do not enter the old pub which is unstable.  The floor could collapse, or stones fall on your head</a:t>
            </a:r>
          </a:p>
          <a:p>
            <a:r>
              <a:rPr lang="en-US" sz="1900" dirty="0"/>
              <a:t>Keep away from the edge and make your way safely to the top</a:t>
            </a:r>
          </a:p>
          <a:p>
            <a:r>
              <a:rPr lang="en-US" sz="1900" dirty="0"/>
              <a:t>Watch your footing and take your time</a:t>
            </a:r>
          </a:p>
        </p:txBody>
      </p:sp>
      <p:pic>
        <p:nvPicPr>
          <p:cNvPr id="6" name="Picture 5" descr="A green bushes and bushes on a hill&#10;&#10;Description automatically generated">
            <a:extLst>
              <a:ext uri="{FF2B5EF4-FFF2-40B4-BE49-F238E27FC236}">
                <a16:creationId xmlns:a16="http://schemas.microsoft.com/office/drawing/2014/main" id="{9F8642FA-0029-F253-5DA6-42A808071BF9}"/>
              </a:ext>
            </a:extLst>
          </p:cNvPr>
          <p:cNvPicPr>
            <a:picLocks noChangeAspect="1"/>
          </p:cNvPicPr>
          <p:nvPr/>
        </p:nvPicPr>
        <p:blipFill rotWithShape="1">
          <a:blip r:embed="rId2"/>
          <a:srcRect t="446" r="-4" b="-4"/>
          <a:stretch/>
        </p:blipFill>
        <p:spPr>
          <a:xfrm>
            <a:off x="5418759" y="2559047"/>
            <a:ext cx="2741805" cy="3639451"/>
          </a:xfrm>
          <a:prstGeom prst="rect">
            <a:avLst/>
          </a:prstGeom>
        </p:spPr>
      </p:pic>
      <p:pic>
        <p:nvPicPr>
          <p:cNvPr id="4" name="Picture 3">
            <a:extLst>
              <a:ext uri="{FF2B5EF4-FFF2-40B4-BE49-F238E27FC236}">
                <a16:creationId xmlns:a16="http://schemas.microsoft.com/office/drawing/2014/main" id="{76D94D68-A5A2-E5D4-5583-D1E738F1D6E8}"/>
              </a:ext>
            </a:extLst>
          </p:cNvPr>
          <p:cNvPicPr>
            <a:picLocks noChangeAspect="1"/>
          </p:cNvPicPr>
          <p:nvPr/>
        </p:nvPicPr>
        <p:blipFill rotWithShape="1">
          <a:blip r:embed="rId3"/>
          <a:srcRect r="25384" b="1"/>
          <a:stretch/>
        </p:blipFill>
        <p:spPr>
          <a:xfrm rot="5400000">
            <a:off x="7964700" y="3006962"/>
            <a:ext cx="3639451" cy="2743620"/>
          </a:xfrm>
          <a:prstGeom prst="rect">
            <a:avLst/>
          </a:prstGeom>
        </p:spPr>
      </p:pic>
      <p:sp>
        <p:nvSpPr>
          <p:cNvPr id="22" name="Rectangle 21">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976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8F6291-5AE0-8EAD-6381-F71438BE71DF}"/>
              </a:ext>
            </a:extLst>
          </p:cNvPr>
          <p:cNvSpPr>
            <a:spLocks noGrp="1"/>
          </p:cNvSpPr>
          <p:nvPr>
            <p:ph type="title"/>
          </p:nvPr>
        </p:nvSpPr>
        <p:spPr>
          <a:xfrm>
            <a:off x="971368" y="371720"/>
            <a:ext cx="6125964" cy="1162486"/>
          </a:xfrm>
        </p:spPr>
        <p:txBody>
          <a:bodyPr anchor="b">
            <a:normAutofit/>
          </a:bodyPr>
          <a:lstStyle/>
          <a:p>
            <a:r>
              <a:rPr lang="en-US" dirty="0"/>
              <a:t>Steep steps and cliff edges</a:t>
            </a:r>
          </a:p>
        </p:txBody>
      </p:sp>
      <p:sp>
        <p:nvSpPr>
          <p:cNvPr id="3" name="Content Placeholder 2">
            <a:extLst>
              <a:ext uri="{FF2B5EF4-FFF2-40B4-BE49-F238E27FC236}">
                <a16:creationId xmlns:a16="http://schemas.microsoft.com/office/drawing/2014/main" id="{6CF913FF-F178-3976-798C-9B56652AFD98}"/>
              </a:ext>
            </a:extLst>
          </p:cNvPr>
          <p:cNvSpPr>
            <a:spLocks noGrp="1"/>
          </p:cNvSpPr>
          <p:nvPr>
            <p:ph idx="1"/>
          </p:nvPr>
        </p:nvSpPr>
        <p:spPr>
          <a:xfrm>
            <a:off x="912343" y="1690255"/>
            <a:ext cx="4473985" cy="4502727"/>
          </a:xfrm>
        </p:spPr>
        <p:txBody>
          <a:bodyPr>
            <a:normAutofit lnSpcReduction="10000"/>
          </a:bodyPr>
          <a:lstStyle/>
          <a:p>
            <a:r>
              <a:rPr lang="en-US" sz="2000" dirty="0"/>
              <a:t>There are steep steps leading into the gunpowder rooms by the gunneries</a:t>
            </a:r>
          </a:p>
          <a:p>
            <a:r>
              <a:rPr lang="en-US" sz="2000" dirty="0"/>
              <a:t>The steps to the look out are steep so use the railings installed by our deputy warden – there is no lift to return to the top!</a:t>
            </a:r>
          </a:p>
          <a:p>
            <a:r>
              <a:rPr lang="en-US" sz="2000" dirty="0"/>
              <a:t>Beware of the cliff edges and stay on the footpaths</a:t>
            </a:r>
          </a:p>
          <a:p>
            <a:r>
              <a:rPr lang="en-US" sz="2000" dirty="0"/>
              <a:t>Do not go too close to the quay edge</a:t>
            </a:r>
          </a:p>
          <a:p>
            <a:r>
              <a:rPr lang="en-US" sz="2000" dirty="0"/>
              <a:t>Avoid climbing walls and structures</a:t>
            </a:r>
          </a:p>
          <a:p>
            <a:r>
              <a:rPr lang="en-US" sz="2000" dirty="0"/>
              <a:t>Avoid the brown moth webs in early Spring as they are highly irritant</a:t>
            </a:r>
          </a:p>
          <a:p>
            <a:r>
              <a:rPr lang="en-US" sz="2000" dirty="0"/>
              <a:t>There are poisonous plants so be cautious</a:t>
            </a:r>
          </a:p>
          <a:p>
            <a:endParaRPr lang="en-US" sz="1700" dirty="0"/>
          </a:p>
        </p:txBody>
      </p:sp>
      <p:pic>
        <p:nvPicPr>
          <p:cNvPr id="5" name="Picture 4" descr="A sign on a rock near water&#10;&#10;Description automatically generated">
            <a:extLst>
              <a:ext uri="{FF2B5EF4-FFF2-40B4-BE49-F238E27FC236}">
                <a16:creationId xmlns:a16="http://schemas.microsoft.com/office/drawing/2014/main" id="{3BE91889-26B2-8ECF-4C9F-5779D023B0B5}"/>
              </a:ext>
            </a:extLst>
          </p:cNvPr>
          <p:cNvPicPr>
            <a:picLocks noChangeAspect="1"/>
          </p:cNvPicPr>
          <p:nvPr/>
        </p:nvPicPr>
        <p:blipFill rotWithShape="1">
          <a:blip r:embed="rId2"/>
          <a:srcRect r="11505" b="-4"/>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8" name="Picture 7" descr="A seagull perched on a post&#10;&#10;Description automatically generated">
            <a:extLst>
              <a:ext uri="{FF2B5EF4-FFF2-40B4-BE49-F238E27FC236}">
                <a16:creationId xmlns:a16="http://schemas.microsoft.com/office/drawing/2014/main" id="{EDD2D24F-FD1A-4CF4-688A-7B629B4F3DD0}"/>
              </a:ext>
            </a:extLst>
          </p:cNvPr>
          <p:cNvPicPr>
            <a:picLocks noChangeAspect="1"/>
          </p:cNvPicPr>
          <p:nvPr/>
        </p:nvPicPr>
        <p:blipFill rotWithShape="1">
          <a:blip r:embed="rId3"/>
          <a:srcRect r="1" b="24613"/>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Picture 5" descr="A picture containing tree, outdoor, rock, nature&#10;&#10;Description automatically generated">
            <a:extLst>
              <a:ext uri="{FF2B5EF4-FFF2-40B4-BE49-F238E27FC236}">
                <a16:creationId xmlns:a16="http://schemas.microsoft.com/office/drawing/2014/main" id="{179F3985-1095-9B6D-B8F0-FC923D06D952}"/>
              </a:ext>
            </a:extLst>
          </p:cNvPr>
          <p:cNvPicPr>
            <a:picLocks noChangeAspect="1"/>
          </p:cNvPicPr>
          <p:nvPr/>
        </p:nvPicPr>
        <p:blipFill rotWithShape="1">
          <a:blip r:embed="rId4"/>
          <a:srcRect t="8759" r="1" b="22518"/>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2869161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8F6291-5AE0-8EAD-6381-F71438BE71DF}"/>
              </a:ext>
            </a:extLst>
          </p:cNvPr>
          <p:cNvSpPr>
            <a:spLocks noGrp="1"/>
          </p:cNvSpPr>
          <p:nvPr>
            <p:ph type="title"/>
          </p:nvPr>
        </p:nvSpPr>
        <p:spPr>
          <a:xfrm>
            <a:off x="838201" y="345810"/>
            <a:ext cx="4960945" cy="1325563"/>
          </a:xfrm>
        </p:spPr>
        <p:txBody>
          <a:bodyPr>
            <a:normAutofit/>
          </a:bodyPr>
          <a:lstStyle/>
          <a:p>
            <a:r>
              <a:rPr lang="en-US"/>
              <a:t>Sea birds in the nesting season</a:t>
            </a:r>
          </a:p>
        </p:txBody>
      </p:sp>
      <p:sp>
        <p:nvSpPr>
          <p:cNvPr id="3" name="Content Placeholder 2">
            <a:extLst>
              <a:ext uri="{FF2B5EF4-FFF2-40B4-BE49-F238E27FC236}">
                <a16:creationId xmlns:a16="http://schemas.microsoft.com/office/drawing/2014/main" id="{6CF913FF-F178-3976-798C-9B56652AFD98}"/>
              </a:ext>
            </a:extLst>
          </p:cNvPr>
          <p:cNvSpPr>
            <a:spLocks noGrp="1"/>
          </p:cNvSpPr>
          <p:nvPr>
            <p:ph idx="1"/>
          </p:nvPr>
        </p:nvSpPr>
        <p:spPr>
          <a:xfrm>
            <a:off x="838201" y="1671374"/>
            <a:ext cx="4933462" cy="4840816"/>
          </a:xfrm>
        </p:spPr>
        <p:txBody>
          <a:bodyPr>
            <a:normAutofit fontScale="92500" lnSpcReduction="20000"/>
          </a:bodyPr>
          <a:lstStyle/>
          <a:p>
            <a:r>
              <a:rPr lang="en-US" sz="2400" dirty="0"/>
              <a:t>From mid April to mid July the seabirds are nesting, and you will find nests on the paths</a:t>
            </a:r>
          </a:p>
          <a:p>
            <a:r>
              <a:rPr lang="en-US" sz="2400" dirty="0"/>
              <a:t>Sea gulls are a threatened species and declining in numbers, so avoid the chicks and eggs</a:t>
            </a:r>
          </a:p>
          <a:p>
            <a:r>
              <a:rPr lang="en-US" sz="2400" dirty="0"/>
              <a:t>Wear a hat!  They will dive bomb and mess on you so keep your hat on and move on. A stick held high is effective.  Umbrellas are also available to hire from the barracks</a:t>
            </a:r>
          </a:p>
          <a:p>
            <a:r>
              <a:rPr lang="en-US" sz="2400" dirty="0"/>
              <a:t>Early Spring, later Summer and Autumn sailings are more peaceful with the gulls</a:t>
            </a:r>
          </a:p>
          <a:p>
            <a:r>
              <a:rPr lang="en-US" sz="2400" dirty="0"/>
              <a:t>Do not go near birds that appear to be sick or touch dead birds (bird flu is rarely transmitted to humans but do be cautious)</a:t>
            </a:r>
          </a:p>
        </p:txBody>
      </p:sp>
      <p:pic>
        <p:nvPicPr>
          <p:cNvPr id="6" name="Picture 5" descr="Birds standing on the ground&#10;&#10;Description automatically generated">
            <a:extLst>
              <a:ext uri="{FF2B5EF4-FFF2-40B4-BE49-F238E27FC236}">
                <a16:creationId xmlns:a16="http://schemas.microsoft.com/office/drawing/2014/main" id="{EA4977C1-D567-A361-0C29-0537923DE8CF}"/>
              </a:ext>
            </a:extLst>
          </p:cNvPr>
          <p:cNvPicPr>
            <a:picLocks noChangeAspect="1"/>
          </p:cNvPicPr>
          <p:nvPr/>
        </p:nvPicPr>
        <p:blipFill rotWithShape="1">
          <a:blip r:embed="rId2"/>
          <a:srcRect l="18368" r="2" b="2"/>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57" name="Arc 5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Picture 10" descr="A flock of birds in the sky&#10;&#10;Description automatically generated">
            <a:extLst>
              <a:ext uri="{FF2B5EF4-FFF2-40B4-BE49-F238E27FC236}">
                <a16:creationId xmlns:a16="http://schemas.microsoft.com/office/drawing/2014/main" id="{BA7996DF-9E66-37E2-6583-AC0C71E3E987}"/>
              </a:ext>
            </a:extLst>
          </p:cNvPr>
          <p:cNvPicPr>
            <a:picLocks noChangeAspect="1"/>
          </p:cNvPicPr>
          <p:nvPr/>
        </p:nvPicPr>
        <p:blipFill rotWithShape="1">
          <a:blip r:embed="rId3"/>
          <a:srcRect l="15413" r="18771"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8" name="Picture 7" descr="A nest with eggs in it&#10;&#10;Description automatically generated">
            <a:extLst>
              <a:ext uri="{FF2B5EF4-FFF2-40B4-BE49-F238E27FC236}">
                <a16:creationId xmlns:a16="http://schemas.microsoft.com/office/drawing/2014/main" id="{91BB059D-1B48-7879-AFA5-738C2AABCA1F}"/>
              </a:ext>
            </a:extLst>
          </p:cNvPr>
          <p:cNvPicPr>
            <a:picLocks noChangeAspect="1"/>
          </p:cNvPicPr>
          <p:nvPr/>
        </p:nvPicPr>
        <p:blipFill rotWithShape="1">
          <a:blip r:embed="rId4"/>
          <a:srcRect l="15283" r="4" b="4"/>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2344056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9BDF28-902A-401C-1291-10E3BCA2D2CB}"/>
              </a:ext>
            </a:extLst>
          </p:cNvPr>
          <p:cNvSpPr>
            <a:spLocks noGrp="1"/>
          </p:cNvSpPr>
          <p:nvPr>
            <p:ph type="title"/>
          </p:nvPr>
        </p:nvSpPr>
        <p:spPr>
          <a:xfrm>
            <a:off x="971368" y="371720"/>
            <a:ext cx="6125964" cy="983098"/>
          </a:xfrm>
        </p:spPr>
        <p:txBody>
          <a:bodyPr anchor="b">
            <a:normAutofit/>
          </a:bodyPr>
          <a:lstStyle/>
          <a:p>
            <a:r>
              <a:rPr lang="en-US" dirty="0"/>
              <a:t>Danger path and currents</a:t>
            </a:r>
          </a:p>
        </p:txBody>
      </p:sp>
      <p:sp>
        <p:nvSpPr>
          <p:cNvPr id="3" name="Content Placeholder 2">
            <a:extLst>
              <a:ext uri="{FF2B5EF4-FFF2-40B4-BE49-F238E27FC236}">
                <a16:creationId xmlns:a16="http://schemas.microsoft.com/office/drawing/2014/main" id="{70407920-FCF7-C675-C152-F4661D17C0D9}"/>
              </a:ext>
            </a:extLst>
          </p:cNvPr>
          <p:cNvSpPr>
            <a:spLocks noGrp="1"/>
          </p:cNvSpPr>
          <p:nvPr>
            <p:ph idx="1"/>
          </p:nvPr>
        </p:nvSpPr>
        <p:spPr>
          <a:xfrm>
            <a:off x="971368" y="1726538"/>
            <a:ext cx="4114801" cy="4450425"/>
          </a:xfrm>
        </p:spPr>
        <p:txBody>
          <a:bodyPr>
            <a:normAutofit fontScale="92500" lnSpcReduction="20000"/>
          </a:bodyPr>
          <a:lstStyle/>
          <a:p>
            <a:r>
              <a:rPr lang="en-US" sz="2400" dirty="0"/>
              <a:t>There is a steep path to the south landing near the barracks. It is very steep and at the bottom it does not have railings so keep away from the edge.  Do not attempt unless you are fit enough to get back up.</a:t>
            </a:r>
          </a:p>
          <a:p>
            <a:r>
              <a:rPr lang="en-US" sz="2400" dirty="0"/>
              <a:t>Do not swim.  The current runs at about 4 knots and will take you miles out to sea  </a:t>
            </a:r>
          </a:p>
          <a:p>
            <a:r>
              <a:rPr lang="en-US" sz="2400" dirty="0"/>
              <a:t>The Bristol Channel has the 2</a:t>
            </a:r>
            <a:r>
              <a:rPr lang="en-US" sz="2400" baseline="30000" dirty="0"/>
              <a:t>nd</a:t>
            </a:r>
            <a:r>
              <a:rPr lang="en-US" sz="2400" dirty="0"/>
              <a:t> highest tide in the world</a:t>
            </a:r>
          </a:p>
          <a:p>
            <a:r>
              <a:rPr lang="en-US" sz="2400" dirty="0"/>
              <a:t>208 look out, as the name implies, has 208 steps so make sure you can climb back up and use the railings</a:t>
            </a:r>
          </a:p>
          <a:p>
            <a:endParaRPr lang="en-US" sz="2000" dirty="0"/>
          </a:p>
        </p:txBody>
      </p:sp>
      <p:pic>
        <p:nvPicPr>
          <p:cNvPr id="6" name="Picture 5" descr="A person climbing a staircase&#10;&#10;Description automatically generated">
            <a:extLst>
              <a:ext uri="{FF2B5EF4-FFF2-40B4-BE49-F238E27FC236}">
                <a16:creationId xmlns:a16="http://schemas.microsoft.com/office/drawing/2014/main" id="{CA5E3CF9-4288-DED0-EB3C-98E1D9FB3AC6}"/>
              </a:ext>
            </a:extLst>
          </p:cNvPr>
          <p:cNvPicPr>
            <a:picLocks noChangeAspect="1"/>
          </p:cNvPicPr>
          <p:nvPr/>
        </p:nvPicPr>
        <p:blipFill rotWithShape="1">
          <a:blip r:embed="rId2"/>
          <a:srcRect t="34875" r="-1" b="1559"/>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5" name="Picture 4">
            <a:extLst>
              <a:ext uri="{FF2B5EF4-FFF2-40B4-BE49-F238E27FC236}">
                <a16:creationId xmlns:a16="http://schemas.microsoft.com/office/drawing/2014/main" id="{DFDDB1B0-D5DB-77CE-3668-445FE12D5D17}"/>
              </a:ext>
            </a:extLst>
          </p:cNvPr>
          <p:cNvPicPr>
            <a:picLocks noChangeAspect="1"/>
          </p:cNvPicPr>
          <p:nvPr/>
        </p:nvPicPr>
        <p:blipFill rotWithShape="1">
          <a:blip r:embed="rId3"/>
          <a:srcRect l="23413" r="1976"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8" name="Picture 7" descr="A sea with waves and a bird flying over it&#10;&#10;Description automatically generated">
            <a:extLst>
              <a:ext uri="{FF2B5EF4-FFF2-40B4-BE49-F238E27FC236}">
                <a16:creationId xmlns:a16="http://schemas.microsoft.com/office/drawing/2014/main" id="{D96ED02E-B2C0-7094-354F-3E35E0C8F549}"/>
              </a:ext>
            </a:extLst>
          </p:cNvPr>
          <p:cNvPicPr>
            <a:picLocks noChangeAspect="1"/>
          </p:cNvPicPr>
          <p:nvPr/>
        </p:nvPicPr>
        <p:blipFill rotWithShape="1">
          <a:blip r:embed="rId4"/>
          <a:srcRect l="2873" r="-3" b="-3"/>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2870104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ird standing on a log&#10;&#10;Description automatically generated">
            <a:extLst>
              <a:ext uri="{FF2B5EF4-FFF2-40B4-BE49-F238E27FC236}">
                <a16:creationId xmlns:a16="http://schemas.microsoft.com/office/drawing/2014/main" id="{EAA662CC-40E1-1B7E-4494-3F45CCA7777A}"/>
              </a:ext>
            </a:extLst>
          </p:cNvPr>
          <p:cNvPicPr>
            <a:picLocks noChangeAspect="1"/>
          </p:cNvPicPr>
          <p:nvPr/>
        </p:nvPicPr>
        <p:blipFill rotWithShape="1">
          <a:blip r:embed="rId2"/>
          <a:srcRect l="3595" r="15651" b="4"/>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10" name="Picture 9" descr="A body of water with a house on a hill&#10;&#10;Description automatically generated">
            <a:extLst>
              <a:ext uri="{FF2B5EF4-FFF2-40B4-BE49-F238E27FC236}">
                <a16:creationId xmlns:a16="http://schemas.microsoft.com/office/drawing/2014/main" id="{7438410A-3E85-91A0-1A8B-08DA8804069D}"/>
              </a:ext>
            </a:extLst>
          </p:cNvPr>
          <p:cNvPicPr>
            <a:picLocks noChangeAspect="1"/>
          </p:cNvPicPr>
          <p:nvPr/>
        </p:nvPicPr>
        <p:blipFill rotWithShape="1">
          <a:blip r:embed="rId3"/>
          <a:srcRect l="3492" r="5713" b="4"/>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Picture 3">
            <a:extLst>
              <a:ext uri="{FF2B5EF4-FFF2-40B4-BE49-F238E27FC236}">
                <a16:creationId xmlns:a16="http://schemas.microsoft.com/office/drawing/2014/main" id="{A74BA904-0D92-7FBD-9B17-D6CB3F678869}"/>
              </a:ext>
            </a:extLst>
          </p:cNvPr>
          <p:cNvPicPr>
            <a:picLocks noChangeAspect="1"/>
          </p:cNvPicPr>
          <p:nvPr/>
        </p:nvPicPr>
        <p:blipFill rotWithShape="1">
          <a:blip r:embed="rId4"/>
          <a:srcRect t="21748" r="-1" b="13678"/>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25" name="Freeform: Shape 24">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9BDF28-902A-401C-1291-10E3BCA2D2CB}"/>
              </a:ext>
            </a:extLst>
          </p:cNvPr>
          <p:cNvSpPr>
            <a:spLocks noGrp="1"/>
          </p:cNvSpPr>
          <p:nvPr>
            <p:ph type="title"/>
          </p:nvPr>
        </p:nvSpPr>
        <p:spPr>
          <a:xfrm>
            <a:off x="448056" y="685800"/>
            <a:ext cx="4922338" cy="1325563"/>
          </a:xfrm>
        </p:spPr>
        <p:txBody>
          <a:bodyPr>
            <a:normAutofit/>
          </a:bodyPr>
          <a:lstStyle/>
          <a:p>
            <a:r>
              <a:rPr lang="en-US" sz="3400" dirty="0"/>
              <a:t>Enjoy and stay safe</a:t>
            </a:r>
          </a:p>
        </p:txBody>
      </p:sp>
      <p:sp>
        <p:nvSpPr>
          <p:cNvPr id="29" name="Rectangle 28">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0407920-FCF7-C675-C152-F4661D17C0D9}"/>
              </a:ext>
            </a:extLst>
          </p:cNvPr>
          <p:cNvSpPr>
            <a:spLocks noGrp="1"/>
          </p:cNvSpPr>
          <p:nvPr>
            <p:ph idx="1"/>
          </p:nvPr>
        </p:nvSpPr>
        <p:spPr>
          <a:xfrm>
            <a:off x="448056" y="2336431"/>
            <a:ext cx="4922338" cy="4180193"/>
          </a:xfrm>
        </p:spPr>
        <p:txBody>
          <a:bodyPr>
            <a:normAutofit lnSpcReduction="10000"/>
          </a:bodyPr>
          <a:lstStyle/>
          <a:p>
            <a:r>
              <a:rPr lang="en-US" sz="2000" dirty="0"/>
              <a:t>Steep Holm is beautiful, and some common sense will keep you safe</a:t>
            </a:r>
          </a:p>
          <a:p>
            <a:r>
              <a:rPr lang="en-US" sz="2000" dirty="0"/>
              <a:t>Use your phone for photos. You may want to bring your own portable charger</a:t>
            </a:r>
          </a:p>
          <a:p>
            <a:r>
              <a:rPr lang="en-US" sz="2000" dirty="0"/>
              <a:t>You may get 4G but depends on the weather so not guaranteed.</a:t>
            </a:r>
          </a:p>
          <a:p>
            <a:r>
              <a:rPr lang="en-US" sz="2000" dirty="0"/>
              <a:t>Cards accepted if we get a signal! Bring some cash to be sure</a:t>
            </a:r>
          </a:p>
          <a:p>
            <a:r>
              <a:rPr lang="en-US" sz="2000" dirty="0"/>
              <a:t>The tide times means your stay is for 12 hours so bring some lunch</a:t>
            </a:r>
          </a:p>
          <a:p>
            <a:r>
              <a:rPr lang="en-US" sz="2000" dirty="0"/>
              <a:t>Drinks, alcohol and snacks are available in the barracks plus souvenirs and books but do walk around the island and enjoy the views of the Welsh and Somerset seashores</a:t>
            </a:r>
          </a:p>
          <a:p>
            <a:endParaRPr lang="en-US" sz="2000" dirty="0"/>
          </a:p>
        </p:txBody>
      </p:sp>
    </p:spTree>
    <p:extLst>
      <p:ext uri="{BB962C8B-B14F-4D97-AF65-F5344CB8AC3E}">
        <p14:creationId xmlns:p14="http://schemas.microsoft.com/office/powerpoint/2010/main" val="1310576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817EB35-4D5C-493B-8459-98C99FD16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640269" flipV="1">
            <a:off x="5586861" y="-553943"/>
            <a:ext cx="3944178" cy="3944178"/>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029BDF28-902A-401C-1291-10E3BCA2D2CB}"/>
              </a:ext>
            </a:extLst>
          </p:cNvPr>
          <p:cNvSpPr>
            <a:spLocks noGrp="1"/>
          </p:cNvSpPr>
          <p:nvPr>
            <p:ph type="title"/>
          </p:nvPr>
        </p:nvSpPr>
        <p:spPr>
          <a:xfrm>
            <a:off x="838201" y="345810"/>
            <a:ext cx="4795164" cy="1325563"/>
          </a:xfrm>
        </p:spPr>
        <p:txBody>
          <a:bodyPr>
            <a:normAutofit/>
          </a:bodyPr>
          <a:lstStyle/>
          <a:p>
            <a:r>
              <a:rPr lang="en-US"/>
              <a:t>Any questions</a:t>
            </a:r>
          </a:p>
        </p:txBody>
      </p:sp>
      <p:sp>
        <p:nvSpPr>
          <p:cNvPr id="3" name="Content Placeholder 2">
            <a:extLst>
              <a:ext uri="{FF2B5EF4-FFF2-40B4-BE49-F238E27FC236}">
                <a16:creationId xmlns:a16="http://schemas.microsoft.com/office/drawing/2014/main" id="{70407920-FCF7-C675-C152-F4661D17C0D9}"/>
              </a:ext>
            </a:extLst>
          </p:cNvPr>
          <p:cNvSpPr>
            <a:spLocks noGrp="1"/>
          </p:cNvSpPr>
          <p:nvPr>
            <p:ph idx="1"/>
          </p:nvPr>
        </p:nvSpPr>
        <p:spPr>
          <a:xfrm>
            <a:off x="838201" y="1365813"/>
            <a:ext cx="4795165" cy="4811150"/>
          </a:xfrm>
        </p:spPr>
        <p:txBody>
          <a:bodyPr>
            <a:normAutofit fontScale="92500" lnSpcReduction="10000"/>
          </a:bodyPr>
          <a:lstStyle/>
          <a:p>
            <a:r>
              <a:rPr lang="en-US" dirty="0"/>
              <a:t>The warden will give a talk if available and volunteers are available to answer your questions on the day</a:t>
            </a:r>
          </a:p>
          <a:p>
            <a:r>
              <a:rPr lang="en-US" dirty="0"/>
              <a:t>New volunteers are welcome.  Join as a member (£25 per annum) and ask for further details. Tasks are onshore as well as offshore (e.g., fundraising, trustees or minute takers).  If you have skills e.g., builders, electricians, plumbers, dry stone </a:t>
            </a:r>
            <a:r>
              <a:rPr lang="en-US" dirty="0" err="1"/>
              <a:t>wallers</a:t>
            </a:r>
            <a:r>
              <a:rPr lang="en-US" dirty="0"/>
              <a:t>, that’s handy!</a:t>
            </a:r>
          </a:p>
          <a:p>
            <a:r>
              <a:rPr lang="en-US" dirty="0">
                <a:hlinkClick r:id="rId2"/>
              </a:rPr>
              <a:t>www.steepholm.online</a:t>
            </a:r>
            <a:endParaRPr lang="en-US" dirty="0"/>
          </a:p>
          <a:p>
            <a:endParaRPr lang="en-US" dirty="0"/>
          </a:p>
        </p:txBody>
      </p:sp>
      <p:pic>
        <p:nvPicPr>
          <p:cNvPr id="4" name="Picture 3">
            <a:extLst>
              <a:ext uri="{FF2B5EF4-FFF2-40B4-BE49-F238E27FC236}">
                <a16:creationId xmlns:a16="http://schemas.microsoft.com/office/drawing/2014/main" id="{A74BA904-0D92-7FBD-9B17-D6CB3F678869}"/>
              </a:ext>
            </a:extLst>
          </p:cNvPr>
          <p:cNvPicPr>
            <a:picLocks noChangeAspect="1"/>
          </p:cNvPicPr>
          <p:nvPr/>
        </p:nvPicPr>
        <p:blipFill rotWithShape="1">
          <a:blip r:embed="rId3"/>
          <a:srcRect l="10658" r="3041" b="-5"/>
          <a:stretch/>
        </p:blipFill>
        <p:spPr>
          <a:xfrm>
            <a:off x="6045200" y="10"/>
            <a:ext cx="3343282" cy="2905636"/>
          </a:xfrm>
          <a:custGeom>
            <a:avLst/>
            <a:gdLst/>
            <a:ahLst/>
            <a:cxnLst/>
            <a:rect l="l" t="t" r="r" b="b"/>
            <a:pathLst>
              <a:path w="3343282" h="2905646">
                <a:moveTo>
                  <a:pt x="546801" y="0"/>
                </a:moveTo>
                <a:lnTo>
                  <a:pt x="2796481" y="0"/>
                </a:lnTo>
                <a:lnTo>
                  <a:pt x="2853670" y="51976"/>
                </a:lnTo>
                <a:cubicBezTo>
                  <a:pt x="3156177" y="354484"/>
                  <a:pt x="3343282" y="772394"/>
                  <a:pt x="3343282" y="1234005"/>
                </a:cubicBezTo>
                <a:cubicBezTo>
                  <a:pt x="3343282" y="2157227"/>
                  <a:pt x="2594863" y="2905646"/>
                  <a:pt x="1671641" y="2905646"/>
                </a:cubicBezTo>
                <a:cubicBezTo>
                  <a:pt x="748420" y="2905646"/>
                  <a:pt x="0" y="2157227"/>
                  <a:pt x="0" y="1234005"/>
                </a:cubicBezTo>
                <a:cubicBezTo>
                  <a:pt x="0" y="772394"/>
                  <a:pt x="187105" y="354484"/>
                  <a:pt x="489613" y="51976"/>
                </a:cubicBezTo>
                <a:close/>
              </a:path>
            </a:pathLst>
          </a:custGeom>
        </p:spPr>
      </p:pic>
      <p:pic>
        <p:nvPicPr>
          <p:cNvPr id="6" name="Picture 5">
            <a:extLst>
              <a:ext uri="{FF2B5EF4-FFF2-40B4-BE49-F238E27FC236}">
                <a16:creationId xmlns:a16="http://schemas.microsoft.com/office/drawing/2014/main" id="{B272FDF7-BDD7-13A5-5F51-C711B6F4B3A2}"/>
              </a:ext>
            </a:extLst>
          </p:cNvPr>
          <p:cNvPicPr>
            <a:picLocks noChangeAspect="1"/>
          </p:cNvPicPr>
          <p:nvPr/>
        </p:nvPicPr>
        <p:blipFill rotWithShape="1">
          <a:blip r:embed="rId4"/>
          <a:srcRect l="8169" r="10200" b="2"/>
          <a:stretch/>
        </p:blipFill>
        <p:spPr>
          <a:xfrm>
            <a:off x="6172241"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8" name="Picture 7" descr="A cliff with a body of water&#10;&#10;Description automatically generated">
            <a:extLst>
              <a:ext uri="{FF2B5EF4-FFF2-40B4-BE49-F238E27FC236}">
                <a16:creationId xmlns:a16="http://schemas.microsoft.com/office/drawing/2014/main" id="{B39CA22F-F721-72E9-1898-D007A1CAE504}"/>
              </a:ext>
            </a:extLst>
          </p:cNvPr>
          <p:cNvPicPr>
            <a:picLocks noChangeAspect="1"/>
          </p:cNvPicPr>
          <p:nvPr/>
        </p:nvPicPr>
        <p:blipFill rotWithShape="1">
          <a:blip r:embed="rId5"/>
          <a:srcRect l="13229" r="39833" b="-4"/>
          <a:stretch/>
        </p:blipFill>
        <p:spPr>
          <a:xfrm>
            <a:off x="10404210" y="4001294"/>
            <a:ext cx="1787791" cy="2856706"/>
          </a:xfrm>
          <a:custGeom>
            <a:avLst/>
            <a:gdLst/>
            <a:ahLst/>
            <a:cxnLst/>
            <a:rect l="l" t="t" r="r" b="b"/>
            <a:pathLst>
              <a:path w="1787791" h="2856706">
                <a:moveTo>
                  <a:pt x="1531941" y="0"/>
                </a:moveTo>
                <a:cubicBezTo>
                  <a:pt x="1584820" y="0"/>
                  <a:pt x="1637074" y="2679"/>
                  <a:pt x="1688573" y="7909"/>
                </a:cubicBezTo>
                <a:lnTo>
                  <a:pt x="1787791" y="23052"/>
                </a:lnTo>
                <a:lnTo>
                  <a:pt x="1787791" y="2856706"/>
                </a:lnTo>
                <a:lnTo>
                  <a:pt x="765053" y="2856706"/>
                </a:lnTo>
                <a:lnTo>
                  <a:pt x="675418" y="2802252"/>
                </a:lnTo>
                <a:cubicBezTo>
                  <a:pt x="267919" y="2526951"/>
                  <a:pt x="0" y="2060735"/>
                  <a:pt x="0" y="1531942"/>
                </a:cubicBezTo>
                <a:cubicBezTo>
                  <a:pt x="0" y="685873"/>
                  <a:pt x="685873" y="0"/>
                  <a:pt x="1531941" y="0"/>
                </a:cubicBezTo>
                <a:close/>
              </a:path>
            </a:pathLst>
          </a:custGeom>
        </p:spPr>
      </p:pic>
    </p:spTree>
    <p:extLst>
      <p:ext uri="{BB962C8B-B14F-4D97-AF65-F5344CB8AC3E}">
        <p14:creationId xmlns:p14="http://schemas.microsoft.com/office/powerpoint/2010/main" val="603306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9580</TotalTime>
  <Words>729</Words>
  <Application>Microsoft Macintosh PowerPoint</Application>
  <PresentationFormat>Widescreen</PresentationFormat>
  <Paragraphs>47</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Steep Holm Health &amp; Safety</vt:lpstr>
      <vt:lpstr>Boat safety and landing</vt:lpstr>
      <vt:lpstr>Climb to the top</vt:lpstr>
      <vt:lpstr>Steep steps and cliff edges</vt:lpstr>
      <vt:lpstr>Sea birds in the nesting season</vt:lpstr>
      <vt:lpstr>Danger path and currents</vt:lpstr>
      <vt:lpstr>Enjoy and stay safe</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Steep Holm Health &amp; Safety</dc:title>
  <dc:creator>Anthony Smith</dc:creator>
  <cp:lastModifiedBy>Anthony Smith</cp:lastModifiedBy>
  <cp:revision>8</cp:revision>
  <dcterms:created xsi:type="dcterms:W3CDTF">2023-04-09T17:39:22Z</dcterms:created>
  <dcterms:modified xsi:type="dcterms:W3CDTF">2023-09-20T13:58:43Z</dcterms:modified>
</cp:coreProperties>
</file>